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Γιώργος Αϊδίνης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Γιώργος Αϊδίνης</a:t>
            </a:r>
          </a:p>
        </p:txBody>
      </p:sp>
      <p:sp>
        <p:nvSpPr>
          <p:cNvPr id="152" name="Εφαρμογή DCCA στο ADN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Εφαρμογή DCCA στο ADNI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ar Regression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 (2)</a:t>
            </a:r>
          </a:p>
        </p:txBody>
      </p:sp>
      <p:pic>
        <p:nvPicPr>
          <p:cNvPr id="178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50552" t="0" r="0" b="0"/>
          <a:stretch>
            <a:fillRect/>
          </a:stretch>
        </p:blipFill>
        <p:spPr>
          <a:xfrm>
            <a:off x="545638" y="3340165"/>
            <a:ext cx="11714619" cy="1007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0" t="0" r="49376" b="1975"/>
          <a:stretch>
            <a:fillRect/>
          </a:stretch>
        </p:blipFill>
        <p:spPr>
          <a:xfrm>
            <a:off x="12313317" y="3439583"/>
            <a:ext cx="11993335" cy="9873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Use DC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DCCA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Using DCCA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DCCA (1)</a:t>
            </a:r>
          </a:p>
        </p:txBody>
      </p:sp>
      <p:sp>
        <p:nvSpPr>
          <p:cNvPr id="184" name="Goal: Transform 2 views of the same dataset (e.g. Imaging  -  Genetic) into linearly correlated on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rPr u="sng"/>
              <a:t>Goal</a:t>
            </a:r>
            <a:r>
              <a:t>: Transform 2 views of the same dataset (e.g. Imaging  -  Genetic) into linearly correlated ones.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Method: 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Use 2 separate Neural Networks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Perhaps different input size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Same Output size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Use CCA (linear) as loss metric (and backpropagate the loss to train the networks)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Pass the dataset (the 2 views) through the respective Networks, keep output as transformed features for next tasks (e.g. classification)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DCCA-2.png" descr="DCCA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6758006" y="572095"/>
            <a:ext cx="4558868" cy="82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CCA-2.png" descr="DCCA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6758006" y="5936086"/>
            <a:ext cx="4558868" cy="82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Ornament 15"/>
          <p:cNvSpPr/>
          <p:nvPr/>
        </p:nvSpPr>
        <p:spPr>
          <a:xfrm flipH="1" rot="10800000">
            <a:off x="6652276" y="1948232"/>
            <a:ext cx="4770327" cy="40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Ornament 15"/>
          <p:cNvSpPr/>
          <p:nvPr/>
        </p:nvSpPr>
        <p:spPr>
          <a:xfrm flipH="1" rot="5400000">
            <a:off x="2432604" y="4525126"/>
            <a:ext cx="4236748" cy="35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Ornament 15"/>
          <p:cNvSpPr/>
          <p:nvPr/>
        </p:nvSpPr>
        <p:spPr>
          <a:xfrm flipH="1" rot="5400000">
            <a:off x="2432604" y="9889117"/>
            <a:ext cx="4236748" cy="35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Shape"/>
          <p:cNvSpPr/>
          <p:nvPr/>
        </p:nvSpPr>
        <p:spPr>
          <a:xfrm flipH="1" rot="10800000">
            <a:off x="12244184" y="1948232"/>
            <a:ext cx="1385407" cy="400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Hidden Layers"/>
          <p:cNvSpPr txBox="1"/>
          <p:nvPr/>
        </p:nvSpPr>
        <p:spPr>
          <a:xfrm>
            <a:off x="7995176" y="1412203"/>
            <a:ext cx="208452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Hidden Layers</a:t>
            </a:r>
          </a:p>
        </p:txBody>
      </p:sp>
      <p:sp>
        <p:nvSpPr>
          <p:cNvPr id="193" name="Output Layer"/>
          <p:cNvSpPr txBox="1"/>
          <p:nvPr/>
        </p:nvSpPr>
        <p:spPr>
          <a:xfrm>
            <a:off x="11990330" y="1412203"/>
            <a:ext cx="189311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Output Layer</a:t>
            </a:r>
          </a:p>
        </p:txBody>
      </p:sp>
      <p:sp>
        <p:nvSpPr>
          <p:cNvPr id="194" name="View 1:…"/>
          <p:cNvSpPr txBox="1"/>
          <p:nvPr/>
        </p:nvSpPr>
        <p:spPr>
          <a:xfrm>
            <a:off x="2189932" y="4288262"/>
            <a:ext cx="1926642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View 1: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Imaging Data</a:t>
            </a:r>
          </a:p>
        </p:txBody>
      </p:sp>
      <p:sp>
        <p:nvSpPr>
          <p:cNvPr id="195" name="View 2:…"/>
          <p:cNvSpPr txBox="1"/>
          <p:nvPr/>
        </p:nvSpPr>
        <p:spPr>
          <a:xfrm>
            <a:off x="2285944" y="9652254"/>
            <a:ext cx="189250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View 2: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Genetic Data</a:t>
            </a:r>
          </a:p>
        </p:txBody>
      </p:sp>
      <p:sp>
        <p:nvSpPr>
          <p:cNvPr id="196" name="1st Neural Network:…"/>
          <p:cNvSpPr txBox="1"/>
          <p:nvPr/>
        </p:nvSpPr>
        <p:spPr>
          <a:xfrm>
            <a:off x="15310427" y="4237996"/>
            <a:ext cx="6691809" cy="93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000000"/>
                </a:solidFill>
              </a:defRPr>
            </a:pPr>
            <a:r>
              <a:t>1st Neural Network:</a:t>
            </a:r>
          </a:p>
          <a:p>
            <a:pPr>
              <a:defRPr sz="2700">
                <a:solidFill>
                  <a:srgbClr val="000000"/>
                </a:solidFill>
              </a:defRPr>
            </a:pPr>
            <a:r>
              <a:t>145 ROIs -&gt; 10 (150) Imaging Components</a:t>
            </a:r>
          </a:p>
        </p:txBody>
      </p:sp>
      <p:sp>
        <p:nvSpPr>
          <p:cNvPr id="197" name="2nd Neural Network:…"/>
          <p:cNvSpPr txBox="1"/>
          <p:nvPr/>
        </p:nvSpPr>
        <p:spPr>
          <a:xfrm>
            <a:off x="15371120" y="9601986"/>
            <a:ext cx="6570422" cy="9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000000"/>
                </a:solidFill>
              </a:defRPr>
            </a:pPr>
            <a:r>
              <a:t>2nd Neural Network:</a:t>
            </a:r>
          </a:p>
          <a:p>
            <a:pPr>
              <a:defRPr sz="2700">
                <a:solidFill>
                  <a:srgbClr val="000000"/>
                </a:solidFill>
              </a:defRPr>
            </a:pPr>
            <a:r>
              <a:t>54 SNPs -&gt; 10 (150) Genetic Components</a:t>
            </a:r>
          </a:p>
        </p:txBody>
      </p:sp>
      <p:sp>
        <p:nvSpPr>
          <p:cNvPr id="198" name="Ornament 15"/>
          <p:cNvSpPr/>
          <p:nvPr/>
        </p:nvSpPr>
        <p:spPr>
          <a:xfrm flipH="1" rot="16200000">
            <a:off x="13566950" y="4593825"/>
            <a:ext cx="2601298" cy="21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Ornament 15"/>
          <p:cNvSpPr/>
          <p:nvPr/>
        </p:nvSpPr>
        <p:spPr>
          <a:xfrm flipH="1" rot="16200000">
            <a:off x="13566950" y="9957816"/>
            <a:ext cx="2601298" cy="21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fill="norm" stroke="1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sing DCCA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DCCA (2)</a:t>
            </a:r>
          </a:p>
        </p:txBody>
      </p:sp>
      <p:sp>
        <p:nvSpPr>
          <p:cNvPr id="202" name="Normal CCA:…"/>
          <p:cNvSpPr txBox="1"/>
          <p:nvPr>
            <p:ph type="body" sz="half" idx="1"/>
          </p:nvPr>
        </p:nvSpPr>
        <p:spPr>
          <a:xfrm>
            <a:off x="1206500" y="4248504"/>
            <a:ext cx="11625036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Normal CCA:</a:t>
            </a:r>
          </a:p>
          <a:p>
            <a:pPr lvl="3" marL="0" indent="1371600">
              <a:buSzTx/>
              <a:buNone/>
            </a:pPr>
            <a:r>
              <a:t>Find correlation between the </a:t>
            </a:r>
            <a:r>
              <a:rPr>
                <a:solidFill>
                  <a:srgbClr val="4D4DF5"/>
                </a:solidFill>
              </a:rPr>
              <a:t>blue</a:t>
            </a:r>
            <a:r>
              <a:t> data</a:t>
            </a:r>
          </a:p>
          <a:p>
            <a:pPr marL="0" indent="0">
              <a:buSzTx/>
              <a:buNone/>
            </a:pPr>
            <a:r>
              <a:t>Deep CCA:</a:t>
            </a:r>
          </a:p>
          <a:p>
            <a:pPr lvl="3" marL="0" indent="1371600">
              <a:buSzTx/>
              <a:buNone/>
            </a:pPr>
            <a:r>
              <a:t>Find correlation between the </a:t>
            </a:r>
            <a:r>
              <a:rPr>
                <a:solidFill>
                  <a:srgbClr val="EC5B54"/>
                </a:solidFill>
              </a:rPr>
              <a:t>red</a:t>
            </a:r>
            <a:r>
              <a:t> (transformed) data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1083" y="4543541"/>
            <a:ext cx="9440250" cy="766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Using DCCA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DCCA (3)</a:t>
            </a:r>
          </a:p>
        </p:txBody>
      </p:sp>
      <p:sp>
        <p:nvSpPr>
          <p:cNvPr id="206" name="2 View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658070">
              <a:spcBef>
                <a:spcPts val="3000"/>
              </a:spcBef>
              <a:buSzTx/>
              <a:buNone/>
              <a:defRPr sz="3264"/>
            </a:pPr>
            <a:r>
              <a:t>2 Views: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Imaging Data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Genetic Data</a:t>
            </a:r>
          </a:p>
          <a:p>
            <a:pPr marL="0" indent="0" defTabSz="1658070">
              <a:spcBef>
                <a:spcPts val="3000"/>
              </a:spcBef>
              <a:buSzTx/>
              <a:buNone/>
              <a:defRPr sz="3264"/>
            </a:pPr>
            <a:r>
              <a:t>Play with parameters: (Use GridSearchCV)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Output layer dimensions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Number of Hidden Layers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Hidden Layer Size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Regularization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Learning Rate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Batching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1216" y="4101933"/>
            <a:ext cx="9440250" cy="7665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erforming DCCA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Performing DCCA (1)</a:t>
            </a:r>
          </a:p>
        </p:txBody>
      </p:sp>
      <p:pic>
        <p:nvPicPr>
          <p:cNvPr id="21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7029" y="2921000"/>
            <a:ext cx="10932724" cy="8734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485" y="2921000"/>
            <a:ext cx="10820015" cy="8734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erforming DCCA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Performing DCCA (2)</a:t>
            </a:r>
          </a:p>
        </p:txBody>
      </p:sp>
      <p:sp>
        <p:nvSpPr>
          <p:cNvPr id="214" name="CCA on raw data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CCA on raw data:</a:t>
            </a:r>
          </a:p>
          <a:p>
            <a:pPr lvl="1"/>
            <a:r>
              <a:t>Correlation  = -1.225</a:t>
            </a:r>
          </a:p>
          <a:p>
            <a:pPr/>
            <a:r>
              <a:t>CCA on DCCA NN output data:</a:t>
            </a:r>
          </a:p>
          <a:p>
            <a:pPr lvl="1"/>
            <a:r>
              <a:t>Correlation = 0.139</a:t>
            </a:r>
          </a:p>
          <a:p>
            <a:pPr/>
            <a:r>
              <a:t>Higher is better</a:t>
            </a:r>
          </a:p>
          <a:p>
            <a:pPr/>
            <a:r>
              <a:t>1 is max (perfectly linearly correlated)</a:t>
            </a:r>
          </a:p>
          <a:p>
            <a:pPr/>
            <a:r>
              <a:t>Can be negative (arbitrarily bad)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erforming DCCA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Performing DCCA (3)</a:t>
            </a:r>
          </a:p>
        </p:txBody>
      </p:sp>
      <p:sp>
        <p:nvSpPr>
          <p:cNvPr id="217" name="The 2 Views ar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2 Views are:</a:t>
            </a:r>
          </a:p>
          <a:p>
            <a:pPr lvl="1"/>
            <a:r>
              <a:t>Genetic Data in the form of 54 SNPs</a:t>
            </a:r>
          </a:p>
          <a:p>
            <a:pPr lvl="1"/>
            <a:r>
              <a:t>Imaging Data in the form of 145 ROIs</a:t>
            </a:r>
          </a:p>
          <a:p>
            <a:pPr lvl="2"/>
            <a:r>
              <a:t>Use 145 ROI format</a:t>
            </a:r>
          </a:p>
          <a:p>
            <a:pPr lvl="2"/>
            <a:r>
              <a:t>Can apply OPNMF and reduce to 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nalysing the DCCA Result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Analysing the DCCA Results (1)</a:t>
            </a:r>
          </a:p>
        </p:txBody>
      </p:sp>
      <p:sp>
        <p:nvSpPr>
          <p:cNvPr id="220" name="145 ROI vs 30 through OPNMF based on Output Layer Siz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145 ROI vs 30 through OPNMF based on Output Layer Size</a:t>
            </a:r>
          </a:p>
        </p:txBody>
      </p:sp>
      <p:pic>
        <p:nvPicPr>
          <p:cNvPr id="22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510" y="3525655"/>
            <a:ext cx="11542967" cy="6664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6081" y="3493888"/>
            <a:ext cx="11653006" cy="6728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Understanding the 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the method</a:t>
            </a:r>
          </a:p>
        </p:txBody>
      </p:sp>
      <p:sp>
        <p:nvSpPr>
          <p:cNvPr id="155" name="Study our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Study our Dataset</a:t>
            </a:r>
          </a:p>
          <a:p>
            <a:pPr/>
            <a:r>
              <a:t>Perform </a:t>
            </a:r>
            <a:r>
              <a:rPr b="1"/>
              <a:t>Linear Regression</a:t>
            </a:r>
            <a:r>
              <a:t>, keep residuals to remove any unwanted effect</a:t>
            </a:r>
          </a:p>
          <a:p>
            <a:pPr/>
            <a:r>
              <a:t>Train </a:t>
            </a:r>
            <a:r>
              <a:rPr b="1"/>
              <a:t>DCCA</a:t>
            </a:r>
            <a:r>
              <a:t> Neural Network &amp;Transform features through DCCA NN</a:t>
            </a:r>
          </a:p>
          <a:p>
            <a:pPr/>
            <a:r>
              <a:t>Perform </a:t>
            </a:r>
            <a:r>
              <a:rPr b="1"/>
              <a:t>Classification</a:t>
            </a:r>
            <a:r>
              <a:t> using various algorithms</a:t>
            </a:r>
          </a:p>
          <a:p>
            <a:pPr/>
            <a:r>
              <a:t>Experiment with </a:t>
            </a:r>
            <a:r>
              <a:rPr b="1"/>
              <a:t>data analysis techniques</a:t>
            </a:r>
            <a:r>
              <a:t> to process the data (OPNMF, MCA, FAMD) and then use DCCA</a:t>
            </a:r>
          </a:p>
          <a:p>
            <a:pPr/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nalysing the DCCA Result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Analysing the DCCA Results (2)</a:t>
            </a:r>
          </a:p>
        </p:txBody>
      </p:sp>
      <p:sp>
        <p:nvSpPr>
          <p:cNvPr id="225" name="145 ROI vs 30 through OPNMF based on Hidden Layers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145 ROI vs 30 through OPNMF based on Hidden Layers</a:t>
            </a:r>
          </a:p>
        </p:txBody>
      </p:sp>
      <p:pic>
        <p:nvPicPr>
          <p:cNvPr id="22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078" y="3873037"/>
            <a:ext cx="11421009" cy="6594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7247" y="3873037"/>
            <a:ext cx="11421010" cy="659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nalysing the DCCA Results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Analysing the DCCA Results (3)</a:t>
            </a:r>
          </a:p>
        </p:txBody>
      </p:sp>
      <p:sp>
        <p:nvSpPr>
          <p:cNvPr id="230" name="145 ROI vs 30 through OPNMF based on Batch Siz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145 ROI vs 30 through OPNMF based on Batch Size</a:t>
            </a:r>
          </a:p>
        </p:txBody>
      </p:sp>
      <p:pic>
        <p:nvPicPr>
          <p:cNvPr id="23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8732" y="4497669"/>
            <a:ext cx="12014551" cy="6936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13" y="4497669"/>
            <a:ext cx="12014552" cy="6936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nalysing the DCCA Results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Analysing the DCCA Results (4)</a:t>
            </a:r>
          </a:p>
        </p:txBody>
      </p:sp>
      <p:sp>
        <p:nvSpPr>
          <p:cNvPr id="235" name="145 ROI vs 30 through OPNMF based on Learning Rat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145 ROI vs 30 through OPNMF based on Learning Rate</a:t>
            </a:r>
          </a:p>
        </p:txBody>
      </p:sp>
      <p:pic>
        <p:nvPicPr>
          <p:cNvPr id="23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13" y="3778250"/>
            <a:ext cx="11952768" cy="690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74212" y="3778250"/>
            <a:ext cx="11952768" cy="690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nalysing the DCCA Results 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Analysing the DCCA Results (5)</a:t>
            </a:r>
          </a:p>
        </p:txBody>
      </p:sp>
      <p:sp>
        <p:nvSpPr>
          <p:cNvPr id="240" name="145 ROI vs 30 through OPNMF based on Batch Siz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145 ROI vs 30 through OPNMF based on Batch Size</a:t>
            </a:r>
          </a:p>
        </p:txBody>
      </p:sp>
      <p:pic>
        <p:nvPicPr>
          <p:cNvPr id="24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8916" y="3778250"/>
            <a:ext cx="12044367" cy="695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26" y="3778250"/>
            <a:ext cx="12044367" cy="695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CCA Training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DCCA Training Conclusions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5116" y="3964652"/>
            <a:ext cx="14729712" cy="5963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lassification using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SVM</a:t>
            </a:r>
          </a:p>
        </p:txBody>
      </p:sp>
      <p:sp>
        <p:nvSpPr>
          <p:cNvPr id="250" name="Play around with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 around with:</a:t>
            </a:r>
          </a:p>
          <a:p>
            <a:pPr lvl="1"/>
            <a:r>
              <a:t>Kernel (Linear, Poly, RBF)</a:t>
            </a:r>
          </a:p>
          <a:p>
            <a:pPr lvl="1"/>
            <a:r>
              <a:t>Iterations</a:t>
            </a:r>
          </a:p>
          <a:p>
            <a:pPr lvl="1"/>
            <a:r>
              <a:t>Coefficients and gamma params</a:t>
            </a:r>
          </a:p>
          <a:p>
            <a:pPr lvl="1"/>
            <a:r>
              <a:t>Regularisation</a:t>
            </a:r>
          </a:p>
          <a:p>
            <a:pPr/>
            <a:r>
              <a:t>Use GridSearch </a:t>
            </a:r>
          </a:p>
          <a:p>
            <a:pPr/>
            <a:r>
              <a:t>Use Cross Validation (5 Folds)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06678" y="543719"/>
            <a:ext cx="4381539" cy="4172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5277" y="4779118"/>
            <a:ext cx="8128001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34195" y="8117299"/>
            <a:ext cx="7500278" cy="5546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ccur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</a:t>
            </a:r>
          </a:p>
        </p:txBody>
      </p:sp>
      <p:sp>
        <p:nvSpPr>
          <p:cNvPr id="256" name="Accuracy = (TP + TN) / (TP+FP+TN+F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= (TP + TN) / (TP+FP+TN+FN)</a:t>
            </a:r>
          </a:p>
          <a:p>
            <a:pPr/>
            <a:r>
              <a:t>F1 score = 2*(Precision*Recall)/(Precision + Recall)</a:t>
            </a:r>
          </a:p>
          <a:p>
            <a:pPr/>
            <a:r>
              <a:t>Balanced Accuracy = (Sensitivity + Specificity)/2 = </a:t>
            </a:r>
          </a:p>
          <a:p>
            <a:pPr lvl="8" marL="0" indent="3657600">
              <a:buSzTx/>
              <a:buNone/>
            </a:pPr>
            <a:r>
              <a:t>= Avg[TP/(TP + FN) + TN/(TN+FP)]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lassification using DCCA with 145 ROI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DCCA with 145 ROI (1)</a:t>
            </a:r>
          </a:p>
        </p:txBody>
      </p:sp>
      <p:pic>
        <p:nvPicPr>
          <p:cNvPr id="25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lassification using DCCA with 145 ROI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DCCA with 145 ROI (2)</a:t>
            </a:r>
          </a:p>
        </p:txBody>
      </p:sp>
      <p:sp>
        <p:nvSpPr>
          <p:cNvPr id="262" name="Text"/>
          <p:cNvSpPr txBox="1"/>
          <p:nvPr/>
        </p:nvSpPr>
        <p:spPr>
          <a:xfrm>
            <a:off x="7800502" y="8160609"/>
            <a:ext cx="1270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300">
                <a:solidFill>
                  <a:srgbClr val="BF5B3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3" name="Text"/>
          <p:cNvSpPr txBox="1"/>
          <p:nvPr/>
        </p:nvSpPr>
        <p:spPr>
          <a:xfrm>
            <a:off x="7927502" y="8287609"/>
            <a:ext cx="1270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300">
                <a:solidFill>
                  <a:srgbClr val="BF5B3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26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tudy our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Study our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lassification using DCCA with 145 ROI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DCCA with 145 ROI (3)</a:t>
            </a:r>
          </a:p>
        </p:txBody>
      </p:sp>
      <p:sp>
        <p:nvSpPr>
          <p:cNvPr id="267" name="Text"/>
          <p:cNvSpPr txBox="1"/>
          <p:nvPr/>
        </p:nvSpPr>
        <p:spPr>
          <a:xfrm>
            <a:off x="7797800" y="7947198"/>
            <a:ext cx="127000" cy="1112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26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lassification using DCCA with 145 ROI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DCCA with 145 ROI (4)</a:t>
            </a:r>
          </a:p>
        </p:txBody>
      </p:sp>
      <p:pic>
        <p:nvPicPr>
          <p:cNvPr id="27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81300"/>
            <a:ext cx="19050000" cy="966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Using Scaling and Balancing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(1)</a:t>
            </a:r>
          </a:p>
        </p:txBody>
      </p:sp>
      <p:sp>
        <p:nvSpPr>
          <p:cNvPr id="274" name="Use random UnderSampling…"/>
          <p:cNvSpPr txBox="1"/>
          <p:nvPr>
            <p:ph type="body" sz="half" idx="1"/>
          </p:nvPr>
        </p:nvSpPr>
        <p:spPr>
          <a:xfrm>
            <a:off x="1206500" y="4248504"/>
            <a:ext cx="9794459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random UnderSampling</a:t>
            </a:r>
          </a:p>
          <a:p>
            <a:pPr/>
            <a:r>
              <a:t>Use Standard Scaling (not on Genetic data)</a:t>
            </a:r>
          </a:p>
          <a:p>
            <a:pPr/>
            <a:r>
              <a:t>Sample Size:</a:t>
            </a:r>
          </a:p>
          <a:p>
            <a:pPr marL="0" indent="0">
              <a:buSzTx/>
              <a:buNone/>
            </a:pPr>
            <a:r>
              <a:t>1302 -&gt; 723</a:t>
            </a:r>
          </a:p>
        </p:txBody>
      </p:sp>
      <p:pic>
        <p:nvPicPr>
          <p:cNvPr id="275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51634" y="6448458"/>
            <a:ext cx="7123001" cy="6849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0499" y="6448458"/>
            <a:ext cx="7123001" cy="6849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Using Scaling and Balancing (2)"/>
          <p:cNvSpPr txBox="1"/>
          <p:nvPr>
            <p:ph type="title"/>
          </p:nvPr>
        </p:nvSpPr>
        <p:spPr>
          <a:xfrm>
            <a:off x="1206500" y="11031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Using Scaling and Balancing (2)</a:t>
            </a:r>
          </a:p>
        </p:txBody>
      </p:sp>
      <p:pic>
        <p:nvPicPr>
          <p:cNvPr id="27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sing Scaling and Balancing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(3)</a:t>
            </a:r>
          </a:p>
        </p:txBody>
      </p:sp>
      <p:pic>
        <p:nvPicPr>
          <p:cNvPr id="2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Using Scaling and Balancing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(4)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Using Scaling and Balancing 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(5)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4267200" y="3742066"/>
            <a:ext cx="571500" cy="145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marL="457200" indent="-317500" algn="l" defTabSz="457200">
              <a:buClr>
                <a:srgbClr val="FFFFFF">
                  <a:alpha val="87059"/>
                </a:srgbClr>
              </a:buClr>
              <a:buSzPct val="123000"/>
              <a:buFont typeface="Helvetica Neue"/>
              <a:buChar char="•"/>
              <a:defRPr sz="1300">
                <a:solidFill>
                  <a:srgbClr val="FFFFFF">
                    <a:alpha val="87059"/>
                  </a:srgbClr>
                </a:solidFill>
              </a:defRPr>
            </a:pPr>
            <a:r>
              <a:t>	</a:t>
            </a:r>
            <a:br/>
            <a:br/>
            <a:br/>
          </a:p>
        </p:txBody>
      </p:sp>
      <p:pic>
        <p:nvPicPr>
          <p:cNvPr id="28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68600"/>
            <a:ext cx="19050000" cy="969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Initial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Conclusions</a:t>
            </a:r>
          </a:p>
        </p:txBody>
      </p:sp>
      <p:sp>
        <p:nvSpPr>
          <p:cNvPr id="292" name="Model with max Accuracy:  Imaging Poly no DCCA  (Accuracy =  53.42 %)…"/>
          <p:cNvSpPr txBox="1"/>
          <p:nvPr>
            <p:ph type="body" idx="1"/>
          </p:nvPr>
        </p:nvSpPr>
        <p:spPr>
          <a:xfrm>
            <a:off x="1206500" y="3007940"/>
            <a:ext cx="21971000" cy="9496576"/>
          </a:xfrm>
          <a:prstGeom prst="rect">
            <a:avLst/>
          </a:prstGeom>
        </p:spPr>
        <p:txBody>
          <a:bodyPr/>
          <a:lstStyle/>
          <a:p>
            <a:pPr/>
            <a:r>
              <a:t>Model with max Accuracy:  Imaging Poly no DCCA  (Accuracy =  53.42 %)</a:t>
            </a:r>
          </a:p>
          <a:p>
            <a:pPr/>
            <a:r>
              <a:t>Model with max F1 score :  Imaging Poly no DCCA   (F1 Score =  55.30 %)</a:t>
            </a:r>
          </a:p>
          <a:p>
            <a:pPr/>
            <a:r>
              <a:t>Model with max Bal. Accu:  Imaging Poly no DCCA  (Bal. Accu =  51.12 %)</a:t>
            </a:r>
          </a:p>
          <a:p>
            <a:pPr marL="0" indent="0">
              <a:buSzTx/>
              <a:buNone/>
            </a:pPr>
          </a:p>
          <a:p>
            <a:pPr/>
            <a:r>
              <a:t>Better without DCCA than with!</a:t>
            </a:r>
          </a:p>
          <a:p>
            <a:pPr/>
            <a:r>
              <a:t>Balancing and Scaling definitely helps!</a:t>
            </a:r>
          </a:p>
          <a:p>
            <a:pPr/>
            <a:r>
              <a:t>Confusion Matrices show that AD / CN Classification is good!!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Experiment with data analysis techniques"/>
          <p:cNvSpPr txBox="1"/>
          <p:nvPr>
            <p:ph type="title"/>
          </p:nvPr>
        </p:nvSpPr>
        <p:spPr>
          <a:xfrm>
            <a:off x="1206500" y="5416013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Experiment with data analysis techniques</a:t>
            </a:r>
          </a:p>
        </p:txBody>
      </p:sp>
      <p:sp>
        <p:nvSpPr>
          <p:cNvPr id="295" name="Use OPNMF before DCCA"/>
          <p:cNvSpPr txBox="1"/>
          <p:nvPr>
            <p:ph type="body" idx="21"/>
          </p:nvPr>
        </p:nvSpPr>
        <p:spPr>
          <a:xfrm>
            <a:off x="1206500" y="670947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 OPNMF before DCCA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hat is OPNM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OPNMF</a:t>
            </a:r>
          </a:p>
        </p:txBody>
      </p:sp>
      <p:sp>
        <p:nvSpPr>
          <p:cNvPr id="298" name="Orthogonal Projective Non-Negative Matrix Factorization…"/>
          <p:cNvSpPr txBox="1"/>
          <p:nvPr>
            <p:ph type="body" idx="1"/>
          </p:nvPr>
        </p:nvSpPr>
        <p:spPr>
          <a:xfrm>
            <a:off x="1206500" y="2902323"/>
            <a:ext cx="21971000" cy="9744374"/>
          </a:xfrm>
          <a:prstGeom prst="rect">
            <a:avLst/>
          </a:prstGeom>
        </p:spPr>
        <p:txBody>
          <a:bodyPr/>
          <a:lstStyle/>
          <a:p>
            <a:pPr/>
            <a:r>
              <a:t>Orthogonal Projective Non-Negative Matrix Factorization</a:t>
            </a:r>
          </a:p>
          <a:p>
            <a:pPr/>
            <a:r>
              <a:t>Goal is to dimensionally reduce data</a:t>
            </a:r>
          </a:p>
          <a:p>
            <a:pPr/>
            <a:r>
              <a:t>Approach the Array with a multiplication</a:t>
            </a:r>
            <a:br/>
            <a:r>
              <a:t>of non-negative arrays</a:t>
            </a:r>
          </a:p>
          <a:p>
            <a:pPr/>
            <a:r>
              <a:t>Minimize the approximation error</a:t>
            </a:r>
          </a:p>
          <a:p>
            <a:pPr/>
            <a:r>
              <a:t>Orthogonal Projective NMF: require that </a:t>
            </a:r>
            <a:r>
              <a:rPr i="1"/>
              <a:t>H</a:t>
            </a:r>
            <a:r>
              <a:rPr baseline="31999" i="1"/>
              <a:t>T</a:t>
            </a:r>
            <a:r>
              <a:rPr i="1"/>
              <a:t>H = I.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264409" y="9843351"/>
            <a:ext cx="12703833" cy="3171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he ADNI Dataset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ADNI Dataset (1)</a:t>
            </a:r>
          </a:p>
        </p:txBody>
      </p:sp>
      <p:pic>
        <p:nvPicPr>
          <p:cNvPr id="16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843" y="3464326"/>
            <a:ext cx="9352471" cy="8938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2644" y="3464326"/>
            <a:ext cx="11981971" cy="89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OPNMF - DCCA Training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OPNMF - DCCA Training Conclusions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5116" y="3964652"/>
            <a:ext cx="14729712" cy="596318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ame as before"/>
          <p:cNvSpPr txBox="1"/>
          <p:nvPr/>
        </p:nvSpPr>
        <p:spPr>
          <a:xfrm>
            <a:off x="17633078" y="10732610"/>
            <a:ext cx="4565151" cy="926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90" sz="4500">
                <a:solidFill>
                  <a:srgbClr val="000000"/>
                </a:solidFill>
              </a:defRPr>
            </a:lvl1pPr>
          </a:lstStyle>
          <a:p>
            <a:pPr/>
            <a:r>
              <a:t>Same as before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lassification using OPNMF DCCA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OPNMF DCCA (1)</a:t>
            </a:r>
          </a:p>
        </p:txBody>
      </p:sp>
      <p:pic>
        <p:nvPicPr>
          <p:cNvPr id="30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lassification using OPNMF DCCA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OPNMF DCCA (2)</a:t>
            </a:r>
          </a:p>
        </p:txBody>
      </p:sp>
      <p:pic>
        <p:nvPicPr>
          <p:cNvPr id="30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ification using OPNMF DCCA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OPNMF DCCA (3)</a:t>
            </a:r>
          </a:p>
        </p:txBody>
      </p:sp>
      <p:pic>
        <p:nvPicPr>
          <p:cNvPr id="31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lassification using OPNMF DCCA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OPNMF DCCA (4)</a:t>
            </a:r>
          </a:p>
        </p:txBody>
      </p:sp>
      <p:pic>
        <p:nvPicPr>
          <p:cNvPr id="3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81300"/>
            <a:ext cx="19050000" cy="966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Using Scaling and Balancing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(1)</a:t>
            </a:r>
          </a:p>
        </p:txBody>
      </p:sp>
      <p:sp>
        <p:nvSpPr>
          <p:cNvPr id="318" name="Use random Under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random UnderSampling</a:t>
            </a:r>
          </a:p>
          <a:p>
            <a:pPr/>
            <a:r>
              <a:t>Use Standard Scaling (not on Genetic data)</a:t>
            </a:r>
          </a:p>
          <a:p>
            <a:pPr/>
            <a:r>
              <a:t>Sample Size:</a:t>
            </a:r>
          </a:p>
          <a:p>
            <a:pPr marL="0" indent="0">
              <a:buSzTx/>
              <a:buNone/>
            </a:pPr>
            <a:r>
              <a:t>1294 -&gt; 723</a:t>
            </a:r>
          </a:p>
        </p:txBody>
      </p:sp>
      <p:pic>
        <p:nvPicPr>
          <p:cNvPr id="319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6915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229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Using Scaling and Balancing (2)"/>
          <p:cNvSpPr txBox="1"/>
          <p:nvPr>
            <p:ph type="title"/>
          </p:nvPr>
        </p:nvSpPr>
        <p:spPr>
          <a:xfrm>
            <a:off x="1206500" y="11031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Using Scaling and Balancing (2)</a:t>
            </a:r>
          </a:p>
        </p:txBody>
      </p:sp>
      <p:pic>
        <p:nvPicPr>
          <p:cNvPr id="3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Using Scaling and Balancing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(3)</a:t>
            </a:r>
          </a:p>
        </p:txBody>
      </p:sp>
      <p:pic>
        <p:nvPicPr>
          <p:cNvPr id="3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Using Scaling and Balancing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(4)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Using Scaling and Balancing 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(5)</a:t>
            </a:r>
          </a:p>
        </p:txBody>
      </p:sp>
      <p:sp>
        <p:nvSpPr>
          <p:cNvPr id="332" name="Text"/>
          <p:cNvSpPr txBox="1"/>
          <p:nvPr/>
        </p:nvSpPr>
        <p:spPr>
          <a:xfrm>
            <a:off x="4267200" y="3742066"/>
            <a:ext cx="571500" cy="145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marL="457200" indent="-317500" algn="l" defTabSz="457200">
              <a:buClr>
                <a:srgbClr val="FFFFFF">
                  <a:alpha val="87059"/>
                </a:srgbClr>
              </a:buClr>
              <a:buSzPct val="123000"/>
              <a:buFont typeface="Helvetica Neue"/>
              <a:buChar char="•"/>
              <a:defRPr sz="1300">
                <a:solidFill>
                  <a:srgbClr val="FFFFFF">
                    <a:alpha val="87059"/>
                  </a:srgbClr>
                </a:solidFill>
              </a:defRPr>
            </a:pPr>
            <a:r>
              <a:t>	</a:t>
            </a:r>
            <a:br/>
            <a:br/>
            <a:br/>
          </a:p>
        </p:txBody>
      </p:sp>
      <p:pic>
        <p:nvPicPr>
          <p:cNvPr id="33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68600"/>
            <a:ext cx="19050000" cy="969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e ADNI Dataset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ADNI Dataset (2)</a:t>
            </a:r>
          </a:p>
        </p:txBody>
      </p:sp>
      <p:pic>
        <p:nvPicPr>
          <p:cNvPr id="16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3499019"/>
            <a:ext cx="15951200" cy="9754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PNMF - DCCA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OPNMF - DCCA Conclusions</a:t>
            </a:r>
          </a:p>
        </p:txBody>
      </p:sp>
      <p:sp>
        <p:nvSpPr>
          <p:cNvPr id="336" name="Model with max Accuracy:  Imaging Linear no DCCA   (Accuracy =  51.03 %)…"/>
          <p:cNvSpPr txBox="1"/>
          <p:nvPr>
            <p:ph type="body" idx="1"/>
          </p:nvPr>
        </p:nvSpPr>
        <p:spPr>
          <a:xfrm>
            <a:off x="1206500" y="2985446"/>
            <a:ext cx="21971000" cy="9519070"/>
          </a:xfrm>
          <a:prstGeom prst="rect">
            <a:avLst/>
          </a:prstGeom>
        </p:spPr>
        <p:txBody>
          <a:bodyPr/>
          <a:lstStyle/>
          <a:p>
            <a:pPr marL="548639" indent="-548639" defTabSz="2194505">
              <a:spcBef>
                <a:spcPts val="4000"/>
              </a:spcBef>
              <a:defRPr sz="4319"/>
            </a:pPr>
            <a:r>
              <a:t>Model with max Accuracy:  Imaging Linear no DCCA   (Accuracy =  51.03 %)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Model with max F1 score :  Both Poly With DCCA        (F1 Score =  49.03 %)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Model with max Bal. Accu:  Imaging Linear no DCCA   (Bal. Accu = 54.78 %)</a:t>
            </a:r>
          </a:p>
          <a:p>
            <a:pPr marL="0" indent="0" defTabSz="2194505">
              <a:spcBef>
                <a:spcPts val="4000"/>
              </a:spcBef>
              <a:buSzTx/>
              <a:buNone/>
              <a:defRPr sz="4319"/>
            </a:pP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Imaging only seems to be a bit better than using both views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Better without DCCA than with! (</a:t>
            </a:r>
            <a:r>
              <a:rPr i="1"/>
              <a:t>Again)</a:t>
            </a:r>
            <a:endParaRPr i="1"/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Balancing and Scaling helps! (</a:t>
            </a:r>
            <a:r>
              <a:rPr i="1"/>
              <a:t>Again)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Confusion Matrices show that AD / CN Classification is good! (</a:t>
            </a:r>
            <a:r>
              <a:rPr i="1"/>
              <a:t>Again)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DCCA with OPNMF produces slightly better results than vanilla DCCA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Experiment with data analysis techniques"/>
          <p:cNvSpPr txBox="1"/>
          <p:nvPr>
            <p:ph type="title"/>
          </p:nvPr>
        </p:nvSpPr>
        <p:spPr>
          <a:xfrm>
            <a:off x="1206500" y="5368619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Experiment with data analysis techniques</a:t>
            </a:r>
          </a:p>
        </p:txBody>
      </p:sp>
      <p:sp>
        <p:nvSpPr>
          <p:cNvPr id="339" name="Use MCA before DCCA"/>
          <p:cNvSpPr txBox="1"/>
          <p:nvPr>
            <p:ph type="body" idx="21"/>
          </p:nvPr>
        </p:nvSpPr>
        <p:spPr>
          <a:xfrm>
            <a:off x="1206500" y="666208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 MCA before DCCA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M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MCA</a:t>
            </a:r>
          </a:p>
        </p:txBody>
      </p:sp>
      <p:sp>
        <p:nvSpPr>
          <p:cNvPr id="342" name="Multiple Correspondence Analysis…"/>
          <p:cNvSpPr txBox="1"/>
          <p:nvPr>
            <p:ph type="body" sz="half" idx="1"/>
          </p:nvPr>
        </p:nvSpPr>
        <p:spPr>
          <a:xfrm>
            <a:off x="1206500" y="3075328"/>
            <a:ext cx="13258171" cy="9429188"/>
          </a:xfrm>
          <a:prstGeom prst="rect">
            <a:avLst/>
          </a:prstGeom>
        </p:spPr>
        <p:txBody>
          <a:bodyPr/>
          <a:lstStyle/>
          <a:p>
            <a:pPr/>
            <a:r>
              <a:t>Multiple Correspondence Analysis</a:t>
            </a:r>
          </a:p>
          <a:p>
            <a:pPr/>
            <a:r>
              <a:t>Data Analysis Technique for categorical data (i.e. “A” / “B” / “C”  or “True” / “False”)</a:t>
            </a:r>
          </a:p>
          <a:p>
            <a:pPr/>
            <a:r>
              <a:t>Similar to Principal Component Analysis</a:t>
            </a:r>
          </a:p>
          <a:p>
            <a:pPr/>
            <a:r>
              <a:t>Use on Genetic Data that have “0” or “1” or “2”</a:t>
            </a:r>
          </a:p>
        </p:txBody>
      </p:sp>
      <p:pic>
        <p:nvPicPr>
          <p:cNvPr id="34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8673" y="3075328"/>
            <a:ext cx="10126884" cy="9913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CA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MCA Example</a:t>
            </a:r>
          </a:p>
        </p:txBody>
      </p:sp>
      <p:pic>
        <p:nvPicPr>
          <p:cNvPr id="34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448" y="2541618"/>
            <a:ext cx="11368814" cy="10967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MCA - DCCA Training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MCA - DCCA Training Conclusions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5116" y="3964652"/>
            <a:ext cx="14729712" cy="596318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ame as before"/>
          <p:cNvSpPr txBox="1"/>
          <p:nvPr/>
        </p:nvSpPr>
        <p:spPr>
          <a:xfrm>
            <a:off x="17633078" y="10732610"/>
            <a:ext cx="4565151" cy="926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90" sz="4500">
                <a:solidFill>
                  <a:srgbClr val="000000"/>
                </a:solidFill>
              </a:defRPr>
            </a:lvl1pPr>
          </a:lstStyle>
          <a:p>
            <a:pPr/>
            <a:r>
              <a:t>Same as before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lassification using MCA DCCA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DCCA(1)</a:t>
            </a:r>
          </a:p>
        </p:txBody>
      </p:sp>
      <p:pic>
        <p:nvPicPr>
          <p:cNvPr id="3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lassification using MCA DCCA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DCCA (2)</a:t>
            </a:r>
          </a:p>
        </p:txBody>
      </p:sp>
      <p:pic>
        <p:nvPicPr>
          <p:cNvPr id="3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lassification using MCA DCCA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DCCA (3)</a:t>
            </a:r>
          </a:p>
        </p:txBody>
      </p:sp>
      <p:pic>
        <p:nvPicPr>
          <p:cNvPr id="35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84600"/>
            <a:ext cx="16510000" cy="9601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lassification using MCA DCCA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DCCA (4)</a:t>
            </a:r>
          </a:p>
        </p:txBody>
      </p:sp>
      <p:pic>
        <p:nvPicPr>
          <p:cNvPr id="3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81300"/>
            <a:ext cx="19050000" cy="966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Using Scaling and Balancing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(1)</a:t>
            </a:r>
          </a:p>
        </p:txBody>
      </p:sp>
      <p:sp>
        <p:nvSpPr>
          <p:cNvPr id="365" name="Use random Under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random UnderSampling</a:t>
            </a:r>
          </a:p>
          <a:p>
            <a:pPr/>
            <a:r>
              <a:t>Use Standard Scaling (not on Genetic data)</a:t>
            </a:r>
          </a:p>
          <a:p>
            <a:pPr/>
            <a:r>
              <a:t>Sample Size:</a:t>
            </a:r>
          </a:p>
          <a:p>
            <a:pPr marL="0" indent="0">
              <a:buSzTx/>
              <a:buNone/>
            </a:pPr>
            <a:r>
              <a:t>1294 -&gt; 723</a:t>
            </a:r>
          </a:p>
        </p:txBody>
      </p:sp>
      <p:pic>
        <p:nvPicPr>
          <p:cNvPr id="366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6915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229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he ADNI Dataset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ADNI Dataset (3)</a:t>
            </a:r>
          </a:p>
        </p:txBody>
      </p:sp>
      <p:pic>
        <p:nvPicPr>
          <p:cNvPr id="16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1050" y="3533414"/>
            <a:ext cx="10121900" cy="9686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Using Scaling and Balancing (2)"/>
          <p:cNvSpPr txBox="1"/>
          <p:nvPr>
            <p:ph type="title"/>
          </p:nvPr>
        </p:nvSpPr>
        <p:spPr>
          <a:xfrm>
            <a:off x="1206500" y="110319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Using Scaling and Balancing (2)</a:t>
            </a:r>
          </a:p>
        </p:txBody>
      </p:sp>
      <p:pic>
        <p:nvPicPr>
          <p:cNvPr id="3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Using Scaling and Balancing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(3)</a:t>
            </a:r>
          </a:p>
        </p:txBody>
      </p:sp>
      <p:pic>
        <p:nvPicPr>
          <p:cNvPr id="37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Using Scaling and Balancing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(4)</a:t>
            </a:r>
          </a:p>
        </p:txBody>
      </p:sp>
      <p:pic>
        <p:nvPicPr>
          <p:cNvPr id="3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771900"/>
            <a:ext cx="16510000" cy="960941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Using Scaling and Balancing (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(5)</a:t>
            </a:r>
          </a:p>
        </p:txBody>
      </p:sp>
      <p:sp>
        <p:nvSpPr>
          <p:cNvPr id="379" name="Text"/>
          <p:cNvSpPr txBox="1"/>
          <p:nvPr/>
        </p:nvSpPr>
        <p:spPr>
          <a:xfrm>
            <a:off x="4267200" y="3742066"/>
            <a:ext cx="571500" cy="145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algn="l" defTabSz="457200">
              <a:defRPr sz="1400">
                <a:solidFill>
                  <a:srgbClr val="000000"/>
                </a:solidFill>
              </a:defRPr>
            </a:pPr>
          </a:p>
          <a:p>
            <a:pPr marL="457200" indent="-317500" algn="l" defTabSz="457200">
              <a:buClr>
                <a:srgbClr val="FFFFFF">
                  <a:alpha val="87059"/>
                </a:srgbClr>
              </a:buClr>
              <a:buSzPct val="123000"/>
              <a:buFont typeface="Helvetica Neue"/>
              <a:buChar char="•"/>
              <a:defRPr sz="1300">
                <a:solidFill>
                  <a:srgbClr val="FFFFFF">
                    <a:alpha val="87059"/>
                  </a:srgbClr>
                </a:solidFill>
              </a:defRPr>
            </a:pPr>
            <a:r>
              <a:t>	</a:t>
            </a:r>
            <a:br/>
            <a:br/>
            <a:br/>
          </a:p>
        </p:txBody>
      </p:sp>
      <p:pic>
        <p:nvPicPr>
          <p:cNvPr id="3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2768600"/>
            <a:ext cx="19050000" cy="969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CA - DCCA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MCA - DCCA Conclusions</a:t>
            </a:r>
          </a:p>
        </p:txBody>
      </p:sp>
      <p:sp>
        <p:nvSpPr>
          <p:cNvPr id="383" name="Model with max Accuracy:  Both Poly without DCCA   (Accuracy =  59.59 %)…"/>
          <p:cNvSpPr txBox="1"/>
          <p:nvPr>
            <p:ph type="body" idx="1"/>
          </p:nvPr>
        </p:nvSpPr>
        <p:spPr>
          <a:xfrm>
            <a:off x="1206500" y="2985446"/>
            <a:ext cx="21971000" cy="9519070"/>
          </a:xfrm>
          <a:prstGeom prst="rect">
            <a:avLst/>
          </a:prstGeom>
        </p:spPr>
        <p:txBody>
          <a:bodyPr/>
          <a:lstStyle/>
          <a:p>
            <a:pPr/>
            <a:r>
              <a:t>Model with max Accuracy:  Both Poly without DCCA   (Accuracy =  59.59 %)</a:t>
            </a:r>
          </a:p>
          <a:p>
            <a:pPr/>
            <a:r>
              <a:t>Model with max F1 score :  Both Poly without DCCA   (F1 Score =  57.85 %)</a:t>
            </a:r>
          </a:p>
          <a:p>
            <a:pPr/>
            <a:r>
              <a:t>Model with max Bal. Accu:  Both Poly without DCCA   (Bal. Accu = 59.41 %)</a:t>
            </a:r>
          </a:p>
          <a:p>
            <a:pPr marL="0" indent="0">
              <a:buSzTx/>
              <a:buNone/>
            </a:pPr>
          </a:p>
          <a:p>
            <a:pPr/>
            <a:r>
              <a:t>Highest scores yet!!</a:t>
            </a:r>
          </a:p>
          <a:p>
            <a:pPr/>
            <a:r>
              <a:t>Scaling and balancing is crucial</a:t>
            </a:r>
          </a:p>
          <a:p>
            <a:pPr/>
            <a:r>
              <a:t>DCCA doesn’t produce better results</a:t>
            </a:r>
          </a:p>
          <a:p>
            <a:pPr/>
            <a:r>
              <a:t>Really good Confusion Matrices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Experiment with data analysis techniques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Experiment with data analysis techniques</a:t>
            </a:r>
          </a:p>
        </p:txBody>
      </p:sp>
      <p:sp>
        <p:nvSpPr>
          <p:cNvPr id="386" name="Use MCA and OPNMF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 MCA and OPNMF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lassification using MCA &amp; OPNMF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&amp; OPNMF (1)</a:t>
            </a:r>
          </a:p>
        </p:txBody>
      </p:sp>
      <p:pic>
        <p:nvPicPr>
          <p:cNvPr id="38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571802"/>
            <a:ext cx="16510000" cy="960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lassification using MCA &amp; OPNMF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MCA &amp; OPNMF (2)</a:t>
            </a:r>
          </a:p>
        </p:txBody>
      </p:sp>
      <p:pic>
        <p:nvPicPr>
          <p:cNvPr id="39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4152154"/>
            <a:ext cx="16510000" cy="541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ing Scaling and Balancing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(1)</a:t>
            </a:r>
          </a:p>
        </p:txBody>
      </p:sp>
      <p:sp>
        <p:nvSpPr>
          <p:cNvPr id="395" name="Use random Under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random UnderSampling</a:t>
            </a:r>
          </a:p>
          <a:p>
            <a:pPr/>
            <a:r>
              <a:t>Use Standard Scaling (not on Genetic data)</a:t>
            </a:r>
          </a:p>
          <a:p>
            <a:pPr/>
            <a:r>
              <a:t>Sample Size:</a:t>
            </a:r>
          </a:p>
          <a:p>
            <a:pPr marL="0" indent="0">
              <a:buSzTx/>
              <a:buNone/>
            </a:pPr>
            <a:r>
              <a:t>1294 -&gt; 723</a:t>
            </a:r>
          </a:p>
        </p:txBody>
      </p:sp>
      <p:pic>
        <p:nvPicPr>
          <p:cNvPr id="396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6915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229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Using Scaling and Balancing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(2)</a:t>
            </a:r>
          </a:p>
        </p:txBody>
      </p:sp>
      <p:pic>
        <p:nvPicPr>
          <p:cNvPr id="40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3571802"/>
            <a:ext cx="16510000" cy="960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erform 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Perform 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Using Scaling and Balancing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(3)</a:t>
            </a:r>
          </a:p>
        </p:txBody>
      </p:sp>
      <p:pic>
        <p:nvPicPr>
          <p:cNvPr id="4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0" y="5670663"/>
            <a:ext cx="16510000" cy="54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CA &amp; OPNMF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MCA &amp; OPNMF Conclusions</a:t>
            </a:r>
          </a:p>
        </p:txBody>
      </p:sp>
      <p:sp>
        <p:nvSpPr>
          <p:cNvPr id="406" name="Model with max Accuracy:  Both Linear   (Accuracy =  56,55 %)…"/>
          <p:cNvSpPr txBox="1"/>
          <p:nvPr>
            <p:ph type="body" idx="1"/>
          </p:nvPr>
        </p:nvSpPr>
        <p:spPr>
          <a:xfrm>
            <a:off x="1206500" y="2985446"/>
            <a:ext cx="21971000" cy="9519070"/>
          </a:xfrm>
          <a:prstGeom prst="rect">
            <a:avLst/>
          </a:prstGeom>
        </p:spPr>
        <p:txBody>
          <a:bodyPr/>
          <a:lstStyle/>
          <a:p>
            <a:pPr/>
            <a:r>
              <a:t>Model with max Accuracy:  Both Linear   (Accuracy =  56,55 %) </a:t>
            </a:r>
            <a:endParaRPr i="1"/>
          </a:p>
          <a:p>
            <a:pPr/>
            <a:r>
              <a:t>Model with max F1 score :  Both Linear   (F1 Score =  53,78 %)</a:t>
            </a:r>
            <a:endParaRPr i="1"/>
          </a:p>
          <a:p>
            <a:pPr/>
            <a:r>
              <a:t>Model with max Bal. Accu:  Both Linear   (Bal. Accu =  58,18 %)</a:t>
            </a:r>
          </a:p>
          <a:p>
            <a:pPr marL="0" indent="0">
              <a:buSzTx/>
              <a:buNone/>
            </a:pPr>
          </a:p>
          <a:p>
            <a:pPr/>
            <a:r>
              <a:t>Scaling and Balancing really help, especially Poly and RBF kernels</a:t>
            </a:r>
          </a:p>
          <a:p>
            <a:pPr/>
            <a:r>
              <a:t>Confusion Matrices really encouraging as well</a:t>
            </a:r>
          </a:p>
          <a:p>
            <a:pPr/>
            <a:r>
              <a:t>Worse Scores than only MCA, but still very good results!!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eriment with data analysis techniques"/>
          <p:cNvSpPr txBox="1"/>
          <p:nvPr>
            <p:ph type="title"/>
          </p:nvPr>
        </p:nvSpPr>
        <p:spPr>
          <a:xfrm>
            <a:off x="1206500" y="5743879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Experiment with data analysis techniques</a:t>
            </a:r>
          </a:p>
        </p:txBody>
      </p:sp>
      <p:sp>
        <p:nvSpPr>
          <p:cNvPr id="409" name="Use FAMD before DCCA"/>
          <p:cNvSpPr txBox="1"/>
          <p:nvPr>
            <p:ph type="body" idx="21"/>
          </p:nvPr>
        </p:nvSpPr>
        <p:spPr>
          <a:xfrm>
            <a:off x="1206500" y="703734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Use FAMD before DCCA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What is FAM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FAMD</a:t>
            </a:r>
          </a:p>
        </p:txBody>
      </p:sp>
      <p:sp>
        <p:nvSpPr>
          <p:cNvPr id="412" name="Factor Analysis of Mixed Data…"/>
          <p:cNvSpPr txBox="1"/>
          <p:nvPr>
            <p:ph type="body" sz="half" idx="1"/>
          </p:nvPr>
        </p:nvSpPr>
        <p:spPr>
          <a:xfrm>
            <a:off x="1206500" y="3075328"/>
            <a:ext cx="13258171" cy="9429188"/>
          </a:xfrm>
          <a:prstGeom prst="rect">
            <a:avLst/>
          </a:prstGeom>
        </p:spPr>
        <p:txBody>
          <a:bodyPr/>
          <a:lstStyle/>
          <a:p>
            <a:pPr/>
            <a:r>
              <a:t>Factor Analysis of Mixed Data</a:t>
            </a:r>
          </a:p>
          <a:p>
            <a:pPr/>
            <a:r>
              <a:t>Data Analysis Technique for mixed data </a:t>
            </a:r>
            <a:br/>
            <a:r>
              <a:t>(i.e. both</a:t>
            </a:r>
            <a:br/>
            <a:r>
              <a:t>“A” / “B” / “C”  or “True” / “False” </a:t>
            </a:r>
            <a:br/>
            <a:r>
              <a:t>and</a:t>
            </a:r>
            <a:br/>
            <a:r>
              <a:t>[0, 15.5, …] -&gt; numerical)</a:t>
            </a:r>
          </a:p>
          <a:p>
            <a:pPr/>
            <a:r>
              <a:t>Essentially PCA for numerical &amp; MCA for categorical</a:t>
            </a:r>
          </a:p>
          <a:p>
            <a:pPr/>
            <a:r>
              <a:t>Use on Genetic Data that take values from [“0”,“1”,“2”] and Imaging Data that take real values</a:t>
            </a:r>
          </a:p>
        </p:txBody>
      </p:sp>
      <p:pic>
        <p:nvPicPr>
          <p:cNvPr id="41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3236" y="3348855"/>
            <a:ext cx="10121901" cy="10055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lassification using FAMD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FAMD (1)</a:t>
            </a:r>
          </a:p>
        </p:txBody>
      </p:sp>
      <p:pic>
        <p:nvPicPr>
          <p:cNvPr id="41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890" y="3101473"/>
            <a:ext cx="18141772" cy="10550073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Accuracy: 55.17%"/>
          <p:cNvSpPr txBox="1"/>
          <p:nvPr/>
        </p:nvSpPr>
        <p:spPr>
          <a:xfrm>
            <a:off x="609542" y="3326492"/>
            <a:ext cx="26267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Accuracy: 55.17%</a:t>
            </a:r>
          </a:p>
        </p:txBody>
      </p:sp>
      <p:sp>
        <p:nvSpPr>
          <p:cNvPr id="418" name="Line"/>
          <p:cNvSpPr/>
          <p:nvPr/>
        </p:nvSpPr>
        <p:spPr>
          <a:xfrm>
            <a:off x="3382964" y="3508804"/>
            <a:ext cx="7386365" cy="10333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F1 score: 52.05%"/>
          <p:cNvSpPr txBox="1"/>
          <p:nvPr/>
        </p:nvSpPr>
        <p:spPr>
          <a:xfrm>
            <a:off x="665912" y="4069609"/>
            <a:ext cx="25310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 score: 52.05%</a:t>
            </a:r>
          </a:p>
        </p:txBody>
      </p:sp>
      <p:sp>
        <p:nvSpPr>
          <p:cNvPr id="420" name="Line"/>
          <p:cNvSpPr/>
          <p:nvPr/>
        </p:nvSpPr>
        <p:spPr>
          <a:xfrm>
            <a:off x="3296692" y="4300292"/>
            <a:ext cx="2908029" cy="12544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1" name="Balanced Accuracy:…"/>
          <p:cNvSpPr txBox="1"/>
          <p:nvPr/>
        </p:nvSpPr>
        <p:spPr>
          <a:xfrm>
            <a:off x="468706" y="5054836"/>
            <a:ext cx="2925472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Balanced Accuracy: </a:t>
            </a:r>
          </a:p>
          <a:p>
            <a:pPr/>
            <a:r>
              <a:t>45.81%</a:t>
            </a:r>
          </a:p>
        </p:txBody>
      </p:sp>
      <p:sp>
        <p:nvSpPr>
          <p:cNvPr id="422" name="Line"/>
          <p:cNvSpPr/>
          <p:nvPr/>
        </p:nvSpPr>
        <p:spPr>
          <a:xfrm>
            <a:off x="3296692" y="5580888"/>
            <a:ext cx="4189044" cy="5671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lassification using FAMD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 using FAMD (2)</a:t>
            </a:r>
          </a:p>
        </p:txBody>
      </p:sp>
      <p:pic>
        <p:nvPicPr>
          <p:cNvPr id="42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7771" y="5389023"/>
            <a:ext cx="18228458" cy="5974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Using Scaling and Balancing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(1)</a:t>
            </a:r>
          </a:p>
        </p:txBody>
      </p:sp>
      <p:sp>
        <p:nvSpPr>
          <p:cNvPr id="428" name="Use random Under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random UnderSampling</a:t>
            </a:r>
          </a:p>
          <a:p>
            <a:pPr/>
            <a:r>
              <a:t>Use Standard Scaling (not on Genetic data)</a:t>
            </a:r>
          </a:p>
          <a:p>
            <a:pPr/>
            <a:r>
              <a:t>Sample Size:</a:t>
            </a:r>
          </a:p>
          <a:p>
            <a:pPr marL="0" indent="0">
              <a:buSzTx/>
              <a:buNone/>
            </a:pPr>
            <a:r>
              <a:t>1294 -&gt; 723</a:t>
            </a:r>
          </a:p>
        </p:txBody>
      </p:sp>
      <p:pic>
        <p:nvPicPr>
          <p:cNvPr id="429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6915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4229" y="6250936"/>
            <a:ext cx="7620001" cy="732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Using Scaling and Balancing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(2)</a:t>
            </a:r>
          </a:p>
        </p:txBody>
      </p:sp>
      <p:pic>
        <p:nvPicPr>
          <p:cNvPr id="43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5895" y="3078852"/>
            <a:ext cx="16730701" cy="973786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Accuracy: 51.37%"/>
          <p:cNvSpPr txBox="1"/>
          <p:nvPr/>
        </p:nvSpPr>
        <p:spPr>
          <a:xfrm>
            <a:off x="609542" y="3326492"/>
            <a:ext cx="26267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Accuracy: 51.37%</a:t>
            </a:r>
          </a:p>
        </p:txBody>
      </p:sp>
      <p:sp>
        <p:nvSpPr>
          <p:cNvPr id="435" name="Line"/>
          <p:cNvSpPr/>
          <p:nvPr/>
        </p:nvSpPr>
        <p:spPr>
          <a:xfrm>
            <a:off x="3382964" y="3508804"/>
            <a:ext cx="2297756" cy="8049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6" name="F1 score: 45.71%"/>
          <p:cNvSpPr txBox="1"/>
          <p:nvPr/>
        </p:nvSpPr>
        <p:spPr>
          <a:xfrm>
            <a:off x="665912" y="4069609"/>
            <a:ext cx="25310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 score: 45.71%</a:t>
            </a:r>
          </a:p>
        </p:txBody>
      </p:sp>
      <p:sp>
        <p:nvSpPr>
          <p:cNvPr id="437" name="Line"/>
          <p:cNvSpPr/>
          <p:nvPr/>
        </p:nvSpPr>
        <p:spPr>
          <a:xfrm>
            <a:off x="3296692" y="4300291"/>
            <a:ext cx="3620413" cy="1404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8" name="Balanced Accuracy:…"/>
          <p:cNvSpPr txBox="1"/>
          <p:nvPr/>
        </p:nvSpPr>
        <p:spPr>
          <a:xfrm>
            <a:off x="468706" y="5054836"/>
            <a:ext cx="2925472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Balanced Accuracy: </a:t>
            </a:r>
          </a:p>
          <a:p>
            <a:pPr/>
            <a:r>
              <a:t>53.88%</a:t>
            </a:r>
          </a:p>
        </p:txBody>
      </p:sp>
      <p:sp>
        <p:nvSpPr>
          <p:cNvPr id="439" name="Line"/>
          <p:cNvSpPr/>
          <p:nvPr/>
        </p:nvSpPr>
        <p:spPr>
          <a:xfrm>
            <a:off x="3296692" y="5580889"/>
            <a:ext cx="4647521" cy="13938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Using Scaling and Balancing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Scaling and Balancing (3)</a:t>
            </a:r>
          </a:p>
        </p:txBody>
      </p:sp>
      <p:pic>
        <p:nvPicPr>
          <p:cNvPr id="442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918" y="5036304"/>
            <a:ext cx="20380611" cy="6680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AMD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FAMD Conclusions</a:t>
            </a:r>
          </a:p>
        </p:txBody>
      </p:sp>
      <p:sp>
        <p:nvSpPr>
          <p:cNvPr id="445" name="Model with max Accuracy:  Both Poly      (Accuracy =  55.17 %) (UB, US)…"/>
          <p:cNvSpPr txBox="1"/>
          <p:nvPr>
            <p:ph type="body" idx="1"/>
          </p:nvPr>
        </p:nvSpPr>
        <p:spPr>
          <a:xfrm>
            <a:off x="1206500" y="2985446"/>
            <a:ext cx="21971000" cy="9519070"/>
          </a:xfrm>
          <a:prstGeom prst="rect">
            <a:avLst/>
          </a:prstGeom>
        </p:spPr>
        <p:txBody>
          <a:bodyPr/>
          <a:lstStyle/>
          <a:p>
            <a:pPr/>
            <a:r>
              <a:t>Model with max Accuracy:  Both Poly      (Accuracy =  55.17 %) </a:t>
            </a:r>
            <a:r>
              <a:rPr i="1"/>
              <a:t>(UB, US)</a:t>
            </a:r>
            <a:endParaRPr i="1"/>
          </a:p>
          <a:p>
            <a:pPr/>
            <a:r>
              <a:t>Model with max F1 score :  Both Linear   (F1 Score =  52.46 %) </a:t>
            </a:r>
            <a:r>
              <a:rPr i="1"/>
              <a:t>(UB, US)</a:t>
            </a:r>
            <a:endParaRPr i="1"/>
          </a:p>
          <a:p>
            <a:pPr/>
            <a:r>
              <a:t>Model with max Bal. Accu:  Both Linear   (Bal. Accu =  53.88 %)</a:t>
            </a:r>
          </a:p>
          <a:p>
            <a:pPr marL="0" indent="0">
              <a:buSzTx/>
              <a:buNone/>
            </a:pPr>
          </a:p>
          <a:p>
            <a:pPr/>
            <a:r>
              <a:t>Scaling and Balancing help Balanced Accuracy, hurt other metrics</a:t>
            </a:r>
          </a:p>
          <a:p>
            <a:pPr/>
            <a:r>
              <a:t>Confusion Matrices not really encouraging</a:t>
            </a:r>
          </a:p>
          <a:p>
            <a:pPr/>
            <a:r>
              <a:t>Worse Balanced Accuracy than before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erforming Linear Regression to remove Age, Sex, Brain Size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84920">
              <a:defRPr spc="-110" sz="5524"/>
            </a:lvl1pPr>
          </a:lstStyle>
          <a:p>
            <a:pPr/>
            <a:r>
              <a:t>Performing Linear Regression to remove Age, Sex, Brain Size effect</a:t>
            </a:r>
          </a:p>
        </p:txBody>
      </p:sp>
      <p:sp>
        <p:nvSpPr>
          <p:cNvPr id="172" name="Age group chosen: 65-8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 group chosen: </a:t>
            </a:r>
            <a:r>
              <a:rPr b="1"/>
              <a:t>65-85</a:t>
            </a:r>
          </a:p>
          <a:p>
            <a:pPr/>
            <a:r>
              <a:t>Fit to </a:t>
            </a:r>
            <a:r>
              <a:rPr b="1"/>
              <a:t>C</a:t>
            </a:r>
            <a:r>
              <a:t>ognitive </a:t>
            </a:r>
            <a:r>
              <a:rPr b="1"/>
              <a:t>N</a:t>
            </a:r>
            <a:r>
              <a:t>ormals</a:t>
            </a:r>
          </a:p>
          <a:p>
            <a:pPr/>
            <a:r>
              <a:t>Transform everyone in age group (CN, MCI, Dementia)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448" name="Picking the best scores for each model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Picking the best scores for each model: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528" y="3693199"/>
            <a:ext cx="22220944" cy="8509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5982" y="3586629"/>
            <a:ext cx="16392036" cy="95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453" name="Picking the best scores for each model: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Picking the best scores for each model: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456" name="DCCA has generally more robust results (better F1, Balanced Accuracy Scores), if we factor in all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DCCA has generally more robust results (better F1, Balanced Accuracy Scores), if we factor in all models</a:t>
            </a:r>
          </a:p>
          <a:p>
            <a:pPr/>
            <a:r>
              <a:t>DCCA has worse scores than no-DCCA</a:t>
            </a:r>
          </a:p>
          <a:p>
            <a:pPr/>
            <a:r>
              <a:t>Both views with Linear SVM, after MCA is best.</a:t>
            </a:r>
          </a:p>
          <a:p>
            <a:pPr/>
            <a:r>
              <a:t>2nd best is Both, Linear SVM, MCA, OPNMF.</a:t>
            </a:r>
          </a:p>
          <a:p>
            <a:pPr/>
            <a:r>
              <a:t>Scaling is needed for 145 ROIs, not really for OPNMF.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ar Regression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 (1)</a:t>
            </a:r>
          </a:p>
        </p:txBody>
      </p:sp>
      <p:pic>
        <p:nvPicPr>
          <p:cNvPr id="17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5533"/>
          <a:stretch>
            <a:fillRect/>
          </a:stretch>
        </p:blipFill>
        <p:spPr>
          <a:xfrm>
            <a:off x="1206500" y="3427629"/>
            <a:ext cx="21970931" cy="8752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